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s/slide26.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6" r:id="rId18"/>
    <p:sldId id="275" r:id="rId19"/>
    <p:sldId id="277" r:id="rId20"/>
    <p:sldId id="272" r:id="rId21"/>
    <p:sldId id="273" r:id="rId22"/>
    <p:sldId id="274" r:id="rId23"/>
    <p:sldId id="278" r:id="rId24"/>
    <p:sldId id="279" r:id="rId25"/>
    <p:sldId id="280" r:id="rId26"/>
    <p:sldId id="281" r:id="rId27"/>
    <p:sldId id="282" r:id="rId28"/>
    <p:sldId id="284" r:id="rId29"/>
    <p:sldId id="283" r:id="rId30"/>
    <p:sldId id="285" r:id="rId31"/>
    <p:sldId id="286" r:id="rId32"/>
    <p:sldId id="287"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80" d="100"/>
          <a:sy n="80" d="100"/>
        </p:scale>
        <p:origin x="-1448"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CB71D56-1427-6046-BCA9-3D602930FE6C}" type="datetimeFigureOut">
              <a:rPr lang="en-US" smtClean="0"/>
              <a:pPr/>
              <a:t>10/4/11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21FB681-09F7-6043-BB46-97ACDB0C403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B71D56-1427-6046-BCA9-3D602930FE6C}" type="datetimeFigureOut">
              <a:rPr lang="en-US" smtClean="0"/>
              <a:pPr/>
              <a:t>10/4/11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FB681-09F7-6043-BB46-97ACDB0C40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B71D56-1427-6046-BCA9-3D602930FE6C}" type="datetimeFigureOut">
              <a:rPr lang="en-US" smtClean="0"/>
              <a:pPr/>
              <a:t>10/4/11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FB681-09F7-6043-BB46-97ACDB0C40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B71D56-1427-6046-BCA9-3D602930FE6C}" type="datetimeFigureOut">
              <a:rPr lang="en-US" smtClean="0"/>
              <a:pPr/>
              <a:t>10/4/11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FB681-09F7-6043-BB46-97ACDB0C40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CB71D56-1427-6046-BCA9-3D602930FE6C}" type="datetimeFigureOut">
              <a:rPr lang="en-US" smtClean="0"/>
              <a:pPr/>
              <a:t>10/4/11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FB681-09F7-6043-BB46-97ACDB0C403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B71D56-1427-6046-BCA9-3D602930FE6C}" type="datetimeFigureOut">
              <a:rPr lang="en-US" smtClean="0"/>
              <a:pPr/>
              <a:t>10/4/11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1FB681-09F7-6043-BB46-97ACDB0C40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CB71D56-1427-6046-BCA9-3D602930FE6C}" type="datetimeFigureOut">
              <a:rPr lang="en-US" smtClean="0"/>
              <a:pPr/>
              <a:t>10/4/11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1FB681-09F7-6043-BB46-97ACDB0C40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CB71D56-1427-6046-BCA9-3D602930FE6C}" type="datetimeFigureOut">
              <a:rPr lang="en-US" smtClean="0"/>
              <a:pPr/>
              <a:t>10/4/11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1FB681-09F7-6043-BB46-97ACDB0C40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71D56-1427-6046-BCA9-3D602930FE6C}" type="datetimeFigureOut">
              <a:rPr lang="en-US" smtClean="0"/>
              <a:pPr/>
              <a:t>10/4/11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1FB681-09F7-6043-BB46-97ACDB0C40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B71D56-1427-6046-BCA9-3D602930FE6C}" type="datetimeFigureOut">
              <a:rPr lang="en-US" smtClean="0"/>
              <a:pPr/>
              <a:t>10/4/11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1FB681-09F7-6043-BB46-97ACDB0C40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CB71D56-1427-6046-BCA9-3D602930FE6C}" type="datetimeFigureOut">
              <a:rPr lang="en-US" smtClean="0"/>
              <a:pPr/>
              <a:t>10/4/11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21FB681-09F7-6043-BB46-97ACDB0C403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CB71D56-1427-6046-BCA9-3D602930FE6C}" type="datetimeFigureOut">
              <a:rPr lang="en-US" smtClean="0"/>
              <a:pPr/>
              <a:t>10/4/11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21FB681-09F7-6043-BB46-97ACDB0C403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t>Majoritarian</a:t>
            </a:r>
            <a:r>
              <a:rPr lang="en-US" dirty="0" smtClean="0"/>
              <a:t> Threats in a Pluralistic Society: Recent Alarming Developments in the Philippines </a:t>
            </a:r>
            <a:endParaRPr lang="en-US" dirty="0"/>
          </a:p>
        </p:txBody>
      </p:sp>
      <p:sp>
        <p:nvSpPr>
          <p:cNvPr id="3" name="Subtitle 2"/>
          <p:cNvSpPr>
            <a:spLocks noGrp="1"/>
          </p:cNvSpPr>
          <p:nvPr>
            <p:ph type="subTitle" idx="1"/>
          </p:nvPr>
        </p:nvSpPr>
        <p:spPr/>
        <p:txBody>
          <a:bodyPr>
            <a:normAutofit/>
          </a:bodyPr>
          <a:lstStyle/>
          <a:p>
            <a:r>
              <a:rPr lang="en-US" dirty="0" smtClean="0"/>
              <a:t>Prof. H. Harry L. </a:t>
            </a:r>
            <a:r>
              <a:rPr lang="en-US" dirty="0" err="1" smtClean="0"/>
              <a:t>Roque</a:t>
            </a:r>
            <a:r>
              <a:rPr lang="en-US" dirty="0" smtClean="0"/>
              <a:t>, </a:t>
            </a:r>
            <a:r>
              <a:rPr lang="en-US" dirty="0" err="1" smtClean="0"/>
              <a:t>Jr</a:t>
            </a:r>
            <a:endParaRPr lang="en-US" dirty="0" smtClean="0"/>
          </a:p>
          <a:p>
            <a:r>
              <a:rPr lang="en-US" dirty="0" smtClean="0"/>
              <a:t>UP College of Law</a:t>
            </a:r>
          </a:p>
          <a:p>
            <a:r>
              <a:rPr lang="en-US" dirty="0" smtClean="0"/>
              <a:t>Philippine Judicial Academy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Garces</a:t>
            </a:r>
            <a:r>
              <a:rPr lang="en-US" b="1" dirty="0"/>
              <a:t> </a:t>
            </a:r>
            <a:r>
              <a:rPr lang="en-US" b="1" dirty="0" err="1"/>
              <a:t>v</a:t>
            </a:r>
            <a:r>
              <a:rPr lang="en-US" b="1" dirty="0"/>
              <a:t>. </a:t>
            </a:r>
            <a:r>
              <a:rPr lang="en-US" b="1" dirty="0" err="1"/>
              <a:t>Estenzo</a:t>
            </a:r>
            <a:endParaRPr lang="en-US" dirty="0"/>
          </a:p>
        </p:txBody>
      </p:sp>
      <p:sp>
        <p:nvSpPr>
          <p:cNvPr id="3" name="Content Placeholder 2"/>
          <p:cNvSpPr>
            <a:spLocks noGrp="1"/>
          </p:cNvSpPr>
          <p:nvPr>
            <p:ph idx="1"/>
          </p:nvPr>
        </p:nvSpPr>
        <p:spPr/>
        <p:txBody>
          <a:bodyPr/>
          <a:lstStyle/>
          <a:p>
            <a:r>
              <a:rPr lang="en-US" dirty="0" smtClean="0"/>
              <a:t>“</a:t>
            </a:r>
            <a:r>
              <a:rPr lang="en-US" dirty="0"/>
              <a:t>Not every governmental activity which involves the expenditure of public funds and which has some religious tint is </a:t>
            </a:r>
            <a:r>
              <a:rPr lang="en-US" dirty="0" err="1"/>
              <a:t>violative</a:t>
            </a:r>
            <a:r>
              <a:rPr lang="en-US" dirty="0"/>
              <a:t> of the constitutional provisions regarding separation of church and state, freedom of worship and banning the use of public money or property</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a:t>
            </a:r>
            <a:r>
              <a:rPr lang="en-US" dirty="0"/>
              <a:t>The wooden image was purchased in connection with the celebration of the barrio fiesta honoring the patron saint, San Vicente </a:t>
            </a:r>
            <a:r>
              <a:rPr lang="en-US" dirty="0" err="1"/>
              <a:t>Ferrer</a:t>
            </a:r>
            <a:r>
              <a:rPr lang="en-US" dirty="0"/>
              <a:t>, and not for the purpose of favoring any religion nor interfering with religious matters or the religious beliefs of the barrio residents. One of the highlights of the fiesta was the mass. Consequently, the image of the patron saint had to be placed in the church when the mass was celebrated</a:t>
            </a:r>
            <a:r>
              <a:rPr lang="en-US" dirty="0" smtClean="0"/>
              <a:t>. If </a:t>
            </a:r>
            <a:r>
              <a:rPr lang="en-US" dirty="0"/>
              <a:t>there is nothing unconstitutional or illegal in holding a fiesta and having a patron saint for the barrio, then any activity intended to facilitate the worship of the patron saint (such as the acquisition and display of his image) cannot be branded as illegal</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8229600" cy="1143000"/>
          </a:xfrm>
        </p:spPr>
        <p:txBody>
          <a:bodyPr>
            <a:normAutofit/>
          </a:bodyPr>
          <a:lstStyle/>
          <a:p>
            <a:endParaRPr lang="en-US" dirty="0"/>
          </a:p>
        </p:txBody>
      </p:sp>
      <p:sp>
        <p:nvSpPr>
          <p:cNvPr id="3" name="Content Placeholder 2"/>
          <p:cNvSpPr>
            <a:spLocks noGrp="1"/>
          </p:cNvSpPr>
          <p:nvPr>
            <p:ph idx="1"/>
          </p:nvPr>
        </p:nvSpPr>
        <p:spPr/>
        <p:txBody>
          <a:bodyPr>
            <a:normAutofit/>
          </a:bodyPr>
          <a:lstStyle/>
          <a:p>
            <a:r>
              <a:rPr lang="en-US" sz="4400" dirty="0" smtClean="0"/>
              <a:t>Is a religious attack made by a minority religion </a:t>
            </a:r>
            <a:r>
              <a:rPr lang="en-US" sz="4400" dirty="0" err="1" smtClean="0"/>
              <a:t>v</a:t>
            </a:r>
            <a:r>
              <a:rPr lang="en-US" sz="4400" dirty="0" smtClean="0"/>
              <a:t>. catholic church subject to censorship?</a:t>
            </a:r>
            <a:endParaRPr lang="en-US" sz="4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INK </a:t>
            </a:r>
            <a:r>
              <a:rPr lang="en-US" dirty="0" err="1" smtClean="0"/>
              <a:t>v</a:t>
            </a:r>
            <a:r>
              <a:rPr lang="en-US" dirty="0" smtClean="0"/>
              <a:t>. CA</a:t>
            </a:r>
            <a:endParaRPr lang="en-US" dirty="0"/>
          </a:p>
        </p:txBody>
      </p:sp>
      <p:sp>
        <p:nvSpPr>
          <p:cNvPr id="3" name="Content Placeholder 2"/>
          <p:cNvSpPr>
            <a:spLocks noGrp="1"/>
          </p:cNvSpPr>
          <p:nvPr>
            <p:ph idx="1"/>
          </p:nvPr>
        </p:nvSpPr>
        <p:spPr/>
        <p:txBody>
          <a:bodyPr>
            <a:normAutofit lnSpcReduction="10000"/>
          </a:bodyPr>
          <a:lstStyle/>
          <a:p>
            <a:r>
              <a:rPr lang="en-US" dirty="0" smtClean="0"/>
              <a:t>Yes</a:t>
            </a:r>
          </a:p>
          <a:p>
            <a:r>
              <a:rPr lang="en-US" dirty="0"/>
              <a:t>We reject petitioners submission which need not set us adrift in a constitutional voyage towards an uncharted </a:t>
            </a:r>
            <a:r>
              <a:rPr lang="en-US" dirty="0" smtClean="0"/>
              <a:t>sea</a:t>
            </a:r>
          </a:p>
          <a:p>
            <a:r>
              <a:rPr lang="en-US" dirty="0"/>
              <a:t>The right to religious profession and worship has a two-fold aspect, </a:t>
            </a:r>
            <a:r>
              <a:rPr lang="en-US" i="1" dirty="0"/>
              <a:t>viz</a:t>
            </a:r>
            <a:r>
              <a:rPr lang="en-US" dirty="0"/>
              <a:t>., freedom to believe and freedom to act on ones beliefs. The first is absolute as long as the belief is confined within the realm of thought. </a:t>
            </a:r>
            <a:r>
              <a:rPr lang="en-US" b="1" dirty="0"/>
              <a:t>The second is subject to regulation where the belief is translated into external acts that affect the public welfare.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Saving Grace: Clear and Present danger test</a:t>
            </a:r>
            <a:endParaRPr lang="en-US" dirty="0"/>
          </a:p>
        </p:txBody>
      </p:sp>
      <p:sp>
        <p:nvSpPr>
          <p:cNvPr id="3" name="Content Placeholder 2"/>
          <p:cNvSpPr>
            <a:spLocks noGrp="1"/>
          </p:cNvSpPr>
          <p:nvPr>
            <p:ph idx="1"/>
          </p:nvPr>
        </p:nvSpPr>
        <p:spPr/>
        <p:txBody>
          <a:bodyPr>
            <a:normAutofit fontScale="92500" lnSpcReduction="20000"/>
          </a:bodyPr>
          <a:lstStyle/>
          <a:p>
            <a:r>
              <a:rPr lang="en-US" dirty="0"/>
              <a:t>In fine, respondent board cannot squelch the speech of petitioner </a:t>
            </a:r>
            <a:r>
              <a:rPr lang="en-US" dirty="0" err="1"/>
              <a:t>Iglesia</a:t>
            </a:r>
            <a:r>
              <a:rPr lang="en-US" dirty="0"/>
              <a:t> </a:t>
            </a:r>
            <a:r>
              <a:rPr lang="en-US" dirty="0" err="1"/>
              <a:t>ni</a:t>
            </a:r>
            <a:r>
              <a:rPr lang="en-US" dirty="0"/>
              <a:t> Cristo simply because it attacks other religions, even if said religion happens to be the most numerous church in our country</a:t>
            </a:r>
            <a:r>
              <a:rPr lang="en-US" b="1" dirty="0"/>
              <a:t>. In a State where there ought to be no difference between the appearance and the reality of freedom of religion, the remedy against bad theology is better theology. The bedrock of freedom of religion is freedom of thought and it is best served by encouraging the marketplace of dueling ideas. When the luxury of time permits, the marketplace of ideas demands that speech should be met by more speech for it is the spark of opposite speech, the heat of colliding ideas that can fan the embers of </a:t>
            </a:r>
            <a:r>
              <a:rPr lang="en-US" b="1" dirty="0" smtClean="0"/>
              <a:t>truth</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Soriano </a:t>
            </a:r>
            <a:r>
              <a:rPr lang="en-US" dirty="0" err="1" smtClean="0"/>
              <a:t>v</a:t>
            </a:r>
            <a:r>
              <a:rPr lang="en-US" dirty="0" smtClean="0"/>
              <a:t>. CA</a:t>
            </a:r>
            <a:endParaRPr lang="en-US" dirty="0"/>
          </a:p>
        </p:txBody>
      </p:sp>
      <p:sp>
        <p:nvSpPr>
          <p:cNvPr id="3" name="Content Placeholder 2"/>
          <p:cNvSpPr>
            <a:spLocks noGrp="1"/>
          </p:cNvSpPr>
          <p:nvPr>
            <p:ph idx="1"/>
          </p:nvPr>
        </p:nvSpPr>
        <p:spPr/>
        <p:txBody>
          <a:bodyPr/>
          <a:lstStyle/>
          <a:p>
            <a:r>
              <a:rPr lang="en-US" dirty="0" smtClean="0"/>
              <a:t>Clear and Present Danger Test abandoned.</a:t>
            </a:r>
          </a:p>
          <a:p>
            <a:r>
              <a:rPr lang="en-US" dirty="0" smtClean="0"/>
              <a:t>Attacking a religious rival may be classified as “obscenity”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Alarm Bells: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 RH Bill- Philippines is only country together with Vatican with no divorce law.</a:t>
            </a:r>
          </a:p>
          <a:p>
            <a:pPr>
              <a:buNone/>
            </a:pPr>
            <a:endParaRPr lang="en-US" dirty="0" smtClean="0"/>
          </a:p>
          <a:p>
            <a:r>
              <a:rPr lang="en-US" dirty="0" smtClean="0"/>
              <a:t>Now one of the few former colonies without an RH law. Catholic countries that have passed RH laws: Argentina, Colombia, Ecuador, Guatemala, and Mexico, Italy, Poland, Paraguay, Portugal, and Spain.</a:t>
            </a:r>
          </a:p>
          <a:p>
            <a:endParaRPr lang="en-US" dirty="0" smtClean="0"/>
          </a:p>
          <a:p>
            <a:r>
              <a:rPr lang="en-US" dirty="0" smtClean="0"/>
              <a:t>UN Population Fund, profiled 48 Catholic countries, only six countries did not have a reproductive health law.  The Philippines is one of them. </a:t>
            </a:r>
          </a:p>
          <a:p>
            <a:pPr>
              <a:buNone/>
            </a:pPr>
            <a:r>
              <a:rPr lang="en-US" dirty="0" smtClean="0"/>
              <a:t> </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Support RH Bill</a:t>
            </a:r>
            <a:endParaRPr lang="en-US" dirty="0"/>
          </a:p>
        </p:txBody>
      </p:sp>
      <p:sp>
        <p:nvSpPr>
          <p:cNvPr id="3" name="Content Placeholder 2"/>
          <p:cNvSpPr>
            <a:spLocks noGrp="1"/>
          </p:cNvSpPr>
          <p:nvPr>
            <p:ph idx="1"/>
          </p:nvPr>
        </p:nvSpPr>
        <p:spPr/>
        <p:txBody>
          <a:bodyPr/>
          <a:lstStyle/>
          <a:p>
            <a:r>
              <a:rPr lang="en-US" sz="4000" dirty="0" smtClean="0"/>
              <a:t>Social Weather Stations reported that 71 percent were in favor of the RH bill. </a:t>
            </a:r>
          </a:p>
          <a:p>
            <a:endParaRPr lang="en-US" sz="4000" dirty="0" smtClean="0"/>
          </a:p>
          <a:p>
            <a:r>
              <a:rPr lang="en-US" sz="4000" dirty="0" smtClean="0"/>
              <a:t>Pulse Asia reported that 69 percent were in favor of the RH bill.</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000" dirty="0" smtClean="0"/>
              <a:t>Church position </a:t>
            </a:r>
            <a:r>
              <a:rPr lang="en-US" sz="4000" dirty="0" err="1" smtClean="0"/>
              <a:t>v</a:t>
            </a:r>
            <a:r>
              <a:rPr lang="en-US" sz="4000" dirty="0" smtClean="0"/>
              <a:t>. RH Bill: "We are at a crossroads as a nation  </a:t>
            </a:r>
            <a:r>
              <a:rPr lang="en-US" sz="4000" dirty="0" err="1" smtClean="0"/>
              <a:t>x</a:t>
            </a:r>
            <a:r>
              <a:rPr lang="en-US" sz="4000" dirty="0" smtClean="0"/>
              <a:t> </a:t>
            </a:r>
            <a:r>
              <a:rPr lang="en-US" sz="4000" dirty="0" err="1" smtClean="0"/>
              <a:t>x</a:t>
            </a:r>
            <a:r>
              <a:rPr lang="en-US" sz="4000" dirty="0" smtClean="0"/>
              <a:t> </a:t>
            </a:r>
            <a:r>
              <a:rPr lang="en-US" sz="4000" dirty="0" err="1" smtClean="0"/>
              <a:t>x</a:t>
            </a:r>
            <a:r>
              <a:rPr lang="en-US" sz="4000" dirty="0" smtClean="0"/>
              <a:t> This proposed bill in all its versions calls us to make a moral choice: to choose life or to choose death."</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1968 encyclical </a:t>
            </a:r>
            <a:r>
              <a:rPr lang="en-US" i="1" dirty="0" err="1" smtClean="0"/>
              <a:t>Humanae</a:t>
            </a:r>
            <a:r>
              <a:rPr lang="en-US" i="1" dirty="0" smtClean="0"/>
              <a:t> Vitae</a:t>
            </a:r>
            <a:r>
              <a:rPr lang="en-US" dirty="0" smtClean="0"/>
              <a:t> issued by Pope Paul 6. </a:t>
            </a:r>
            <a:endParaRPr lang="en-US" dirty="0"/>
          </a:p>
        </p:txBody>
      </p:sp>
      <p:sp>
        <p:nvSpPr>
          <p:cNvPr id="3" name="Content Placeholder 2"/>
          <p:cNvSpPr>
            <a:spLocks noGrp="1"/>
          </p:cNvSpPr>
          <p:nvPr>
            <p:ph idx="1"/>
          </p:nvPr>
        </p:nvSpPr>
        <p:spPr/>
        <p:txBody>
          <a:bodyPr>
            <a:normAutofit/>
          </a:bodyPr>
          <a:lstStyle/>
          <a:p>
            <a:r>
              <a:rPr lang="en-US" dirty="0" smtClean="0"/>
              <a:t>condemns artificial contraception, based on the following arguments:</a:t>
            </a:r>
          </a:p>
          <a:p>
            <a:r>
              <a:rPr lang="en-US" dirty="0" smtClean="0"/>
              <a:t>	</a:t>
            </a:r>
            <a:r>
              <a:rPr lang="en-US" dirty="0" err="1" smtClean="0">
                <a:sym typeface="Symbol"/>
              </a:rPr>
              <a:t></a:t>
            </a:r>
            <a:r>
              <a:rPr lang="en-US" dirty="0" smtClean="0"/>
              <a:t>  The constant and perennial teaching of the Church.</a:t>
            </a:r>
          </a:p>
          <a:p>
            <a:r>
              <a:rPr lang="en-US" dirty="0" smtClean="0"/>
              <a:t>	</a:t>
            </a:r>
            <a:r>
              <a:rPr lang="en-US" dirty="0" err="1" smtClean="0">
                <a:sym typeface="Symbol"/>
              </a:rPr>
              <a:t></a:t>
            </a:r>
            <a:r>
              <a:rPr lang="en-US" dirty="0" smtClean="0"/>
              <a:t>  The natural law that certain acts and the generative processes are in some way especially inviolable, precisely because they are generative.  Contraception is evil, because it changes an act which is naturally oriented to procreation, into an act which is oriented to the mutual benefit of the spouses.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Philippine Constitutional Framework</a:t>
            </a:r>
            <a:endParaRPr lang="en-US" dirty="0"/>
          </a:p>
        </p:txBody>
      </p:sp>
      <p:sp>
        <p:nvSpPr>
          <p:cNvPr id="3" name="Content Placeholder 2"/>
          <p:cNvSpPr>
            <a:spLocks noGrp="1"/>
          </p:cNvSpPr>
          <p:nvPr>
            <p:ph idx="1"/>
          </p:nvPr>
        </p:nvSpPr>
        <p:spPr/>
        <p:txBody>
          <a:bodyPr>
            <a:normAutofit/>
          </a:bodyPr>
          <a:lstStyle/>
          <a:p>
            <a:r>
              <a:rPr lang="en-US" dirty="0" smtClean="0"/>
              <a:t>Philippines Bill Of Rights:</a:t>
            </a:r>
          </a:p>
          <a:p>
            <a:r>
              <a:rPr lang="en-US" dirty="0"/>
              <a:t>Section 5. No law shall be made respecting an establishment of religion, or prohibiting the free exercise thereof. The free exercise and enjoyment of religious profession and worship, without discrimination or preference, shall forever be allowed. No religious test shall be required for the exercise of civil or political rights.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preachers telling parishioners that support for the RH Bill ipso facto is a serious sin</a:t>
            </a:r>
            <a:r>
              <a:rPr lang="en-US" dirty="0" smtClean="0"/>
              <a:t> and </a:t>
            </a:r>
            <a:r>
              <a:rPr lang="en-US" dirty="0"/>
              <a:t>merits </a:t>
            </a:r>
            <a:r>
              <a:rPr lang="en-US" dirty="0" smtClean="0"/>
              <a:t>excommunication.</a:t>
            </a:r>
          </a:p>
          <a:p>
            <a:r>
              <a:rPr lang="en-US" dirty="0" err="1" smtClean="0"/>
              <a:t>Muntinlupa</a:t>
            </a:r>
            <a:r>
              <a:rPr lang="en-US" dirty="0" smtClean="0"/>
              <a:t> </a:t>
            </a:r>
            <a:r>
              <a:rPr lang="en-US" dirty="0" err="1" smtClean="0"/>
              <a:t>Barangay</a:t>
            </a:r>
            <a:r>
              <a:rPr lang="en-US" dirty="0" smtClean="0"/>
              <a:t> Ordinance which prohibits sale of contraceptives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Issue on RH Bill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Fr </a:t>
            </a:r>
            <a:r>
              <a:rPr lang="en-US" dirty="0" err="1" smtClean="0"/>
              <a:t>Bernas</a:t>
            </a:r>
            <a:r>
              <a:rPr lang="en-US" dirty="0" smtClean="0"/>
              <a:t>: freedom </a:t>
            </a:r>
            <a:r>
              <a:rPr lang="en-US" dirty="0"/>
              <a:t>of religion means more than just the freedom to believe. It also means the freedom to act or not to act according to what one believes. Hence, the state should not prevent people from practicing responsible parenthood according to their religious belief nor may churchmen compel President Aquino, by whatever means, to prevent people from acting according to their religious belief.</a:t>
            </a:r>
            <a:r>
              <a:rPr lang="en-US" dirty="0" smtClean="0"/>
              <a:t> </a:t>
            </a:r>
          </a:p>
          <a:p>
            <a:r>
              <a:rPr lang="en-US" dirty="0" smtClean="0"/>
              <a:t>Those </a:t>
            </a:r>
            <a:r>
              <a:rPr lang="en-US" dirty="0"/>
              <a:t>responsible for government are required to interpret the common good of their country not only according to the guidelines of the majority but also according to the effective good of all the members of the community, including the minority.”</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2 Art and </a:t>
            </a:r>
            <a:r>
              <a:rPr lang="en-US" dirty="0" err="1" smtClean="0"/>
              <a:t>Blaspemy</a:t>
            </a:r>
            <a:r>
              <a:rPr lang="en-US" dirty="0" smtClean="0"/>
              <a:t>: </a:t>
            </a:r>
            <a:r>
              <a:rPr lang="en-US" dirty="0" err="1" smtClean="0"/>
              <a:t>Kulo</a:t>
            </a:r>
            <a:endParaRPr lang="en-US" dirty="0"/>
          </a:p>
        </p:txBody>
      </p:sp>
      <p:pic>
        <p:nvPicPr>
          <p:cNvPr id="4" name="Content Placeholder 3" descr="collection of random photos mideo cruz.jpg"/>
          <p:cNvPicPr>
            <a:picLocks noGrp="1" noChangeAspect="1"/>
          </p:cNvPicPr>
          <p:nvPr>
            <p:ph idx="1"/>
          </p:nvPr>
        </p:nvPicPr>
        <p:blipFill>
          <a:blip r:embed="rId2"/>
          <a:stretch>
            <a:fillRect/>
          </a:stretch>
        </p:blipFill>
        <p:spPr>
          <a:xfrm>
            <a:off x="1273049" y="1935163"/>
            <a:ext cx="6597901" cy="4389437"/>
          </a:xfrm>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Mideo-Cruz.jpg"/>
          <p:cNvPicPr>
            <a:picLocks noGrp="1" noChangeAspect="1"/>
          </p:cNvPicPr>
          <p:nvPr>
            <p:ph idx="1"/>
          </p:nvPr>
        </p:nvPicPr>
        <p:blipFill>
          <a:blip r:embed="rId2"/>
          <a:stretch>
            <a:fillRect/>
          </a:stretch>
        </p:blipFill>
        <p:spPr>
          <a:xfrm>
            <a:off x="3107025" y="1935163"/>
            <a:ext cx="2929949" cy="4389437"/>
          </a:xfrm>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Polytheism-1-Mideo-Cruz.jpg"/>
          <p:cNvPicPr>
            <a:picLocks noGrp="1" noChangeAspect="1"/>
          </p:cNvPicPr>
          <p:nvPr>
            <p:ph idx="1"/>
          </p:nvPr>
        </p:nvPicPr>
        <p:blipFill>
          <a:blip r:embed="rId2"/>
          <a:stretch>
            <a:fillRect/>
          </a:stretch>
        </p:blipFill>
        <p:spPr>
          <a:xfrm>
            <a:off x="2157412" y="2334419"/>
            <a:ext cx="4829175" cy="3590925"/>
          </a:xfrm>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Church Position</a:t>
            </a:r>
            <a:endParaRPr lang="en-US" dirty="0"/>
          </a:p>
        </p:txBody>
      </p:sp>
      <p:sp>
        <p:nvSpPr>
          <p:cNvPr id="3" name="Content Placeholder 2"/>
          <p:cNvSpPr>
            <a:spLocks noGrp="1"/>
          </p:cNvSpPr>
          <p:nvPr>
            <p:ph idx="1"/>
          </p:nvPr>
        </p:nvSpPr>
        <p:spPr/>
        <p:txBody>
          <a:bodyPr>
            <a:normAutofit/>
          </a:bodyPr>
          <a:lstStyle/>
          <a:p>
            <a:r>
              <a:rPr lang="en-US" dirty="0" smtClean="0"/>
              <a:t>“the exercise of artistic freedom for the sake of art is subject to moral criteria.”</a:t>
            </a:r>
          </a:p>
          <a:p>
            <a:r>
              <a:rPr lang="en-US" dirty="0" smtClean="0"/>
              <a:t>Cruz’s work is “offensive,” “desecrating” and “blasphemous”</a:t>
            </a:r>
          </a:p>
          <a:p>
            <a:r>
              <a:rPr lang="en-US" dirty="0" smtClean="0"/>
              <a:t>“the picture of Jesus is not just any picture; it’s the picture of God, someone we adore, someone we glorify.“…please, nothing like that should be repeated again because of the religious sentiments.”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Criminal Case filed against artist and CCP by members of a Catholic religious party</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Charge:Violation</a:t>
            </a:r>
            <a:r>
              <a:rPr lang="en-US" dirty="0" smtClean="0"/>
              <a:t> of </a:t>
            </a:r>
            <a:r>
              <a:rPr lang="en-US" b="1" dirty="0" smtClean="0"/>
              <a:t>ART. 201, RPC</a:t>
            </a:r>
          </a:p>
          <a:p>
            <a:r>
              <a:rPr lang="en-US" b="1" dirty="0" smtClean="0"/>
              <a:t>Art. 201. </a:t>
            </a:r>
            <a:r>
              <a:rPr lang="en-US" b="1" i="1" dirty="0" smtClean="0"/>
              <a:t>Immoral doctrines, obscene publications and exhibitions and indecent shows. — The penalty of </a:t>
            </a:r>
            <a:r>
              <a:rPr lang="en-US" b="1" i="1" dirty="0" err="1" smtClean="0"/>
              <a:t>prision</a:t>
            </a:r>
            <a:r>
              <a:rPr lang="en-US" b="1" i="1" dirty="0" smtClean="0"/>
              <a:t> mayor or a fine ranging from six thousand to twelve thousand pesos, or both such imprisonment and fine, shall be imposed upon </a:t>
            </a:r>
            <a:r>
              <a:rPr lang="en-US" b="1" i="1" dirty="0" err="1" smtClean="0"/>
              <a:t>x</a:t>
            </a:r>
            <a:r>
              <a:rPr lang="en-US" b="1" i="1" dirty="0" smtClean="0"/>
              <a:t> </a:t>
            </a:r>
            <a:r>
              <a:rPr lang="en-US" b="1" i="1" dirty="0" err="1" smtClean="0"/>
              <a:t>x</a:t>
            </a:r>
            <a:r>
              <a:rPr lang="en-US" b="1" i="1" dirty="0" smtClean="0"/>
              <a:t> </a:t>
            </a:r>
            <a:r>
              <a:rPr lang="en-US" b="1" i="1" dirty="0" err="1" smtClean="0"/>
              <a:t>x</a:t>
            </a:r>
            <a:r>
              <a:rPr lang="en-US" b="1" i="1" dirty="0" smtClean="0"/>
              <a:t>; (2) (a) the authors of obscene literature, published with their knowledge in any form </a:t>
            </a:r>
            <a:r>
              <a:rPr lang="en-US" b="1" i="1" dirty="0" err="1" smtClean="0"/>
              <a:t>x</a:t>
            </a:r>
            <a:r>
              <a:rPr lang="en-US" b="1" i="1" dirty="0" smtClean="0"/>
              <a:t> </a:t>
            </a:r>
            <a:r>
              <a:rPr lang="en-US" b="1" i="1" dirty="0" err="1" smtClean="0"/>
              <a:t>x</a:t>
            </a:r>
            <a:r>
              <a:rPr lang="en-US" b="1" i="1" dirty="0" smtClean="0"/>
              <a:t> </a:t>
            </a:r>
            <a:r>
              <a:rPr lang="en-US" b="1" i="1" dirty="0" err="1" smtClean="0"/>
              <a:t>x (b</a:t>
            </a:r>
            <a:r>
              <a:rPr lang="en-US" b="1" i="1" dirty="0" smtClean="0"/>
              <a:t>) Those who, in theaters, fairs, cinematographs or any other place, exhibit, indecent or immoral plays, scenes, acts or shows, whether live or in film, which are prescribed by virtue hereof, shall include those which  </a:t>
            </a:r>
            <a:r>
              <a:rPr lang="en-US" b="1" i="1" dirty="0" err="1" smtClean="0"/>
              <a:t>x</a:t>
            </a:r>
            <a:r>
              <a:rPr lang="en-US" b="1" i="1" dirty="0" smtClean="0"/>
              <a:t> </a:t>
            </a:r>
            <a:r>
              <a:rPr lang="en-US" b="1" i="1" dirty="0" err="1" smtClean="0"/>
              <a:t>x</a:t>
            </a:r>
            <a:r>
              <a:rPr lang="en-US" b="1" i="1" dirty="0" smtClean="0"/>
              <a:t> x(2) serve no other purpose but to satisfy the market for violence, lust or pornography; (3) offend any race or religion;  </a:t>
            </a:r>
            <a:r>
              <a:rPr lang="en-US" b="1" i="1" dirty="0" err="1" smtClean="0"/>
              <a:t>x</a:t>
            </a:r>
            <a:r>
              <a:rPr lang="en-US" b="1" i="1" dirty="0" smtClean="0"/>
              <a:t> </a:t>
            </a:r>
            <a:r>
              <a:rPr lang="en-US" b="1" i="1" dirty="0" err="1" smtClean="0"/>
              <a:t>x</a:t>
            </a:r>
            <a:r>
              <a:rPr lang="en-US" b="1" i="1" dirty="0" smtClean="0"/>
              <a:t> </a:t>
            </a:r>
            <a:r>
              <a:rPr lang="en-US" b="1" i="1" dirty="0" err="1" smtClean="0"/>
              <a:t>x</a:t>
            </a:r>
            <a:r>
              <a:rPr lang="en-US" b="1" i="1" dirty="0" smtClean="0"/>
              <a:t> and (5) are contrary to law, public order, morals, and good customs, established policies, lawful orders, decrees and edicts;   </a:t>
            </a:r>
            <a:r>
              <a:rPr lang="en-US" b="1" i="1" dirty="0" err="1" smtClean="0"/>
              <a:t>x</a:t>
            </a:r>
            <a:r>
              <a:rPr lang="en-US" b="1" i="1" dirty="0" smtClean="0"/>
              <a:t> </a:t>
            </a:r>
            <a:r>
              <a:rPr lang="en-US" b="1" i="1" dirty="0" err="1" smtClean="0"/>
              <a:t>x</a:t>
            </a:r>
            <a:r>
              <a:rPr lang="en-US" b="1" i="1" dirty="0" smtClean="0"/>
              <a:t> </a:t>
            </a:r>
            <a:r>
              <a:rPr lang="en-US" b="1" i="1" dirty="0" err="1" smtClean="0"/>
              <a:t>x</a:t>
            </a:r>
            <a:endParaRPr lang="en-US" b="1" i="1" dirty="0" smtClean="0"/>
          </a:p>
          <a:p>
            <a:r>
              <a:rPr lang="en-US" dirty="0" smtClean="0"/>
              <a:t>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Defense</a:t>
            </a:r>
            <a:endParaRPr lang="en-US" dirty="0"/>
          </a:p>
        </p:txBody>
      </p:sp>
      <p:sp>
        <p:nvSpPr>
          <p:cNvPr id="3" name="Content Placeholder 2"/>
          <p:cNvSpPr>
            <a:spLocks noGrp="1"/>
          </p:cNvSpPr>
          <p:nvPr>
            <p:ph idx="1"/>
          </p:nvPr>
        </p:nvSpPr>
        <p:spPr/>
        <p:txBody>
          <a:bodyPr>
            <a:normAutofit/>
          </a:bodyPr>
          <a:lstStyle/>
          <a:p>
            <a:r>
              <a:rPr lang="en-US" dirty="0" smtClean="0"/>
              <a:t>1. Not pornography: social commentary</a:t>
            </a:r>
          </a:p>
          <a:p>
            <a:r>
              <a:rPr lang="en-US" dirty="0" smtClean="0"/>
              <a:t>“</a:t>
            </a:r>
            <a:r>
              <a:rPr lang="en-US" i="1" dirty="0" err="1" smtClean="0"/>
              <a:t>Poleteismo</a:t>
            </a:r>
            <a:r>
              <a:rPr lang="en-US" i="1" dirty="0" smtClean="0"/>
              <a:t> is an attempt to critique and lay bare the many idolatries that ironically animate so much of our culture’s search for perfection. It is a mirror projecting onto the viewer the contradictory ways in which we try to create and re-create both our self- understanding and our self-image.”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“harsh look at a particular form of religiosity that refuses to engage in self-critique but instead prefers the pomp and pageantry of empty religious rituals”.</a:t>
            </a:r>
          </a:p>
          <a:p>
            <a:endParaRPr lang="en-US" dirty="0" smtClean="0"/>
          </a:p>
          <a:p>
            <a:r>
              <a:rPr lang="en-US" dirty="0" smtClean="0"/>
              <a:t>Condoms generously strewn all over the installation represent the questions I raise against the hypocrisies I see in Philippine culture.</a:t>
            </a:r>
          </a:p>
          <a:p>
            <a:endParaRPr lang="en-US" dirty="0" smtClean="0"/>
          </a:p>
          <a:p>
            <a:r>
              <a:rPr lang="en-US" dirty="0" smtClean="0"/>
              <a:t> phalluses are symbolic representations of patriarchy, power and worship. Vatican City is itself an excellent repository of phallic symbols from the antiquities.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2. Jurisprudence precludes art work exhibited in galleries from </a:t>
            </a:r>
            <a:r>
              <a:rPr lang="en-US" dirty="0" err="1" smtClean="0"/>
              <a:t>being“pornographic</a:t>
            </a:r>
            <a:r>
              <a:rPr lang="en-US" dirty="0" smtClean="0"/>
              <a:t>”</a:t>
            </a:r>
          </a:p>
          <a:p>
            <a:r>
              <a:rPr lang="en-US" dirty="0" smtClean="0"/>
              <a:t>3. Exhibit warned that it may be offensive to minors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History of Constitutional Framework:</a:t>
            </a:r>
            <a:endParaRPr lang="en-US" dirty="0"/>
          </a:p>
        </p:txBody>
      </p:sp>
      <p:sp>
        <p:nvSpPr>
          <p:cNvPr id="3" name="Content Placeholder 2"/>
          <p:cNvSpPr>
            <a:spLocks noGrp="1"/>
          </p:cNvSpPr>
          <p:nvPr>
            <p:ph idx="1"/>
          </p:nvPr>
        </p:nvSpPr>
        <p:spPr/>
        <p:txBody>
          <a:bodyPr/>
          <a:lstStyle/>
          <a:p>
            <a:r>
              <a:rPr lang="en-US" dirty="0" smtClean="0"/>
              <a:t>More than 300 years of Spanish Colonial Rile characterized by unity of Church and State</a:t>
            </a:r>
          </a:p>
          <a:p>
            <a:r>
              <a:rPr lang="en-US" dirty="0"/>
              <a:t>Catholicism was the official religion of </a:t>
            </a:r>
            <a:r>
              <a:rPr lang="en-US" dirty="0" smtClean="0"/>
              <a:t>Spain. This policy was exported to the Philippines</a:t>
            </a:r>
          </a:p>
          <a:p>
            <a:pPr lvl="0"/>
            <a:r>
              <a:rPr lang="en-US" dirty="0" smtClean="0"/>
              <a:t>Spanish penal law: </a:t>
            </a:r>
            <a:r>
              <a:rPr lang="en-US" dirty="0"/>
              <a:t>six acts were defined as “Crimes Against Religion and Worship”. Two of these continue to be felonies under the existing</a:t>
            </a:r>
            <a:r>
              <a:rPr lang="en-US" dirty="0" smtClean="0"/>
              <a:t> revised penal </a:t>
            </a:r>
            <a:r>
              <a:rPr lang="en-US" dirty="0"/>
              <a:t>code.</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Even if it were blasphemous</a:t>
            </a:r>
            <a:endParaRPr lang="en-US" dirty="0"/>
          </a:p>
        </p:txBody>
      </p:sp>
      <p:sp>
        <p:nvSpPr>
          <p:cNvPr id="3" name="Content Placeholder 2"/>
          <p:cNvSpPr>
            <a:spLocks noGrp="1"/>
          </p:cNvSpPr>
          <p:nvPr>
            <p:ph idx="1"/>
          </p:nvPr>
        </p:nvSpPr>
        <p:spPr/>
        <p:txBody>
          <a:bodyPr/>
          <a:lstStyle/>
          <a:p>
            <a:r>
              <a:rPr lang="en-US" dirty="0" smtClean="0"/>
              <a:t>“If there is a bedrock principle underlying the First Amendment, it is that the government may not prohibit the expression of an idea simply because society finds the idea itself offensive or disagreeable”. (Texas vs. Johnson)</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Burstyn </a:t>
            </a:r>
            <a:r>
              <a:rPr lang="en-US" dirty="0" err="1" smtClean="0"/>
              <a:t>v</a:t>
            </a:r>
            <a:r>
              <a:rPr lang="en-US" dirty="0" smtClean="0"/>
              <a:t>. Wilson</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err="1" smtClean="0"/>
              <a:t>F]rom</a:t>
            </a:r>
            <a:r>
              <a:rPr lang="en-US" dirty="0" smtClean="0"/>
              <a:t> the standpoint of freedom of speech and the press, it is enough to point out that the state has no legitimate interest in protecting any or all religions from views distasteful to them which is sufficient to justify prior restraints upon the expression of those views. It is not the business of government in our nation to suppress real or imagined attacks upon a particular religious doctrine, whether they appear in publications, speeches, or motion pictures.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INK </a:t>
            </a:r>
            <a:r>
              <a:rPr lang="en-US" dirty="0" err="1" smtClean="0"/>
              <a:t>v</a:t>
            </a:r>
            <a:r>
              <a:rPr lang="en-US" dirty="0" smtClean="0"/>
              <a:t>. CA</a:t>
            </a:r>
            <a:endParaRPr lang="en-US" dirty="0"/>
          </a:p>
        </p:txBody>
      </p:sp>
      <p:sp>
        <p:nvSpPr>
          <p:cNvPr id="3" name="Content Placeholder 2"/>
          <p:cNvSpPr>
            <a:spLocks noGrp="1"/>
          </p:cNvSpPr>
          <p:nvPr>
            <p:ph idx="1"/>
          </p:nvPr>
        </p:nvSpPr>
        <p:spPr/>
        <p:txBody>
          <a:bodyPr>
            <a:normAutofit/>
          </a:bodyPr>
          <a:lstStyle/>
          <a:p>
            <a:r>
              <a:rPr lang="en-US" b="1" dirty="0" smtClean="0"/>
              <a:t>In a State where there ought to be no difference between the appearance and the reality of freedom of religion, the remedy against bad theology is better theology. The bedrock of freedom of religion is freedom of thought and it is best served by encouraging the marketplace of dueling ideas. When the luxury of time permits, the marketplace of ideas demands that speech should be met by more speech for it is the spark of opposite speech, the heat of colliding ideas that can fan the embers of truth</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Period</a:t>
            </a:r>
            <a:endParaRPr lang="en-US" dirty="0"/>
          </a:p>
        </p:txBody>
      </p:sp>
      <p:sp>
        <p:nvSpPr>
          <p:cNvPr id="3" name="Content Placeholder 2"/>
          <p:cNvSpPr>
            <a:spLocks noGrp="1"/>
          </p:cNvSpPr>
          <p:nvPr>
            <p:ph idx="1"/>
          </p:nvPr>
        </p:nvSpPr>
        <p:spPr/>
        <p:txBody>
          <a:bodyPr>
            <a:normAutofit lnSpcReduction="10000"/>
          </a:bodyPr>
          <a:lstStyle/>
          <a:p>
            <a:pPr lvl="0"/>
            <a:r>
              <a:rPr lang="en-US" dirty="0"/>
              <a:t>An immediate thrust hence of the American when they came in the early 1900’s was to repeal this system of unity between the church and state. </a:t>
            </a:r>
          </a:p>
          <a:p>
            <a:pPr lvl="0"/>
            <a:r>
              <a:rPr lang="en-US" dirty="0"/>
              <a:t>The language of the Treaty of Paris itself made the session of the Philippine archipelago “secured in the free exercise of religion”.</a:t>
            </a:r>
            <a:r>
              <a:rPr lang="en-US" dirty="0" smtClean="0"/>
              <a:t> </a:t>
            </a:r>
          </a:p>
          <a:p>
            <a:pPr lvl="0"/>
            <a:r>
              <a:rPr lang="en-US" dirty="0" smtClean="0"/>
              <a:t>President </a:t>
            </a:r>
            <a:r>
              <a:rPr lang="en-US" dirty="0"/>
              <a:t>Mc </a:t>
            </a:r>
            <a:r>
              <a:rPr lang="en-US" dirty="0" err="1"/>
              <a:t>Kinley’s</a:t>
            </a:r>
            <a:r>
              <a:rPr lang="en-US" dirty="0"/>
              <a:t> instruction</a:t>
            </a:r>
            <a:r>
              <a:rPr lang="en-US" dirty="0" smtClean="0"/>
              <a:t> ordered </a:t>
            </a:r>
            <a:r>
              <a:rPr lang="en-US" dirty="0"/>
              <a:t>the “complete separation of church and state, and the abolition of all special privileges and all restrictions therefore conferred or imposed upon any particular religious sect”.</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US </a:t>
            </a:r>
            <a:r>
              <a:rPr lang="en-US" dirty="0" err="1"/>
              <a:t>v</a:t>
            </a:r>
            <a:r>
              <a:rPr lang="en-US" dirty="0"/>
              <a:t>. </a:t>
            </a:r>
            <a:r>
              <a:rPr lang="en-US" dirty="0" err="1" smtClean="0"/>
              <a:t>Balcorta</a:t>
            </a:r>
            <a:r>
              <a:rPr lang="en-US" dirty="0" smtClean="0"/>
              <a:t>: The </a:t>
            </a:r>
            <a:r>
              <a:rPr lang="en-US" dirty="0"/>
              <a:t>Philippine Bill of 1902 “caused the complete separation of church and state, and the abolition of all special privileges and all restrictions there from conferred or imposed upon any particular religious sect”</a:t>
            </a:r>
            <a:r>
              <a:rPr lang="en-US"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US </a:t>
            </a:r>
            <a:r>
              <a:rPr lang="en-US" dirty="0" err="1"/>
              <a:t>v</a:t>
            </a:r>
            <a:r>
              <a:rPr lang="en-US" dirty="0"/>
              <a:t>. Smith, the Court also ruled that the classification of church authorities as “persons in authority” in the Spanish penal code had ceased to be of any effect.</a:t>
            </a:r>
            <a:r>
              <a:rPr lang="en-US"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a:t>
            </a:r>
            <a:endParaRPr lang="en-US" dirty="0"/>
          </a:p>
        </p:txBody>
      </p:sp>
      <p:sp>
        <p:nvSpPr>
          <p:cNvPr id="3" name="Content Placeholder 2"/>
          <p:cNvSpPr>
            <a:spLocks noGrp="1"/>
          </p:cNvSpPr>
          <p:nvPr>
            <p:ph idx="1"/>
          </p:nvPr>
        </p:nvSpPr>
        <p:spPr/>
        <p:txBody>
          <a:bodyPr/>
          <a:lstStyle/>
          <a:p>
            <a:r>
              <a:rPr lang="en-US" dirty="0" smtClean="0"/>
              <a:t>While Constitution provides for the non-establishment clause, this has been construed by Philippine Courts as applying largely to minority religions and not to the </a:t>
            </a:r>
            <a:r>
              <a:rPr lang="en-US" dirty="0" err="1" smtClean="0"/>
              <a:t>majoritarian</a:t>
            </a:r>
            <a:r>
              <a:rPr lang="en-US" dirty="0" smtClean="0"/>
              <a:t> faith: the catholic faith. It is alarming that recently, the </a:t>
            </a:r>
            <a:r>
              <a:rPr lang="en-US" dirty="0" err="1" smtClean="0"/>
              <a:t>majoritarian</a:t>
            </a:r>
            <a:r>
              <a:rPr lang="en-US" dirty="0" smtClean="0"/>
              <a:t> view has been increasingly intolerant of minority beliefs, including those who criticize the catholic faith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Examples of pro-catholic rulings</a:t>
            </a:r>
            <a:endParaRPr lang="en-US" dirty="0"/>
          </a:p>
        </p:txBody>
      </p:sp>
      <p:sp>
        <p:nvSpPr>
          <p:cNvPr id="3" name="Content Placeholder 2"/>
          <p:cNvSpPr>
            <a:spLocks noGrp="1"/>
          </p:cNvSpPr>
          <p:nvPr>
            <p:ph idx="1"/>
          </p:nvPr>
        </p:nvSpPr>
        <p:spPr/>
        <p:txBody>
          <a:bodyPr/>
          <a:lstStyle/>
          <a:p>
            <a:pPr lvl="0"/>
            <a:r>
              <a:rPr lang="en-US" dirty="0" smtClean="0"/>
              <a:t>Commemorative Stamp marking the </a:t>
            </a:r>
            <a:r>
              <a:rPr lang="en-US" dirty="0"/>
              <a:t>33</a:t>
            </a:r>
            <a:r>
              <a:rPr lang="en-US" baseline="30000" dirty="0"/>
              <a:t>rd</a:t>
            </a:r>
            <a:r>
              <a:rPr lang="en-US" dirty="0"/>
              <a:t> International Eucharistic Congress of the Catholic </a:t>
            </a:r>
            <a:r>
              <a:rPr lang="en-US" dirty="0" smtClean="0"/>
              <a:t>Church</a:t>
            </a:r>
          </a:p>
          <a:p>
            <a:pPr lvl="0"/>
            <a:r>
              <a:rPr lang="en-US" dirty="0" err="1" smtClean="0"/>
              <a:t>Aglipay</a:t>
            </a:r>
            <a:r>
              <a:rPr lang="en-US" dirty="0" smtClean="0"/>
              <a:t> </a:t>
            </a:r>
            <a:r>
              <a:rPr lang="en-US" dirty="0" err="1" smtClean="0"/>
              <a:t>v</a:t>
            </a:r>
            <a:r>
              <a:rPr lang="en-US" dirty="0" smtClean="0"/>
              <a:t>. Ruiz: </a:t>
            </a:r>
            <a:r>
              <a:rPr lang="en-US" dirty="0"/>
              <a:t>Court found no violation of the non-establishment clause because the religious significance was allegedly, merely “secondary to the main purpose of the commemorative stamp</a:t>
            </a:r>
            <a:r>
              <a:rPr lang="en-US" dirty="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Aglipay</a:t>
            </a:r>
            <a:r>
              <a:rPr lang="en-US" dirty="0" smtClean="0"/>
              <a:t> </a:t>
            </a:r>
            <a:r>
              <a:rPr lang="en-US" dirty="0" err="1" smtClean="0"/>
              <a:t>v</a:t>
            </a:r>
            <a:r>
              <a:rPr lang="en-US" dirty="0" smtClean="0"/>
              <a:t>. Ruiz</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a:t>
            </a:r>
            <a:r>
              <a:rPr lang="en-US" dirty="0"/>
              <a:t>is obvious that while the issuance and sale of the stamps in question may be said to be inseparably linked with an event of a religious character, the resulting propaganda, if any received by the</a:t>
            </a:r>
            <a:r>
              <a:rPr lang="en-US" dirty="0" smtClean="0"/>
              <a:t> Roman </a:t>
            </a:r>
            <a:r>
              <a:rPr lang="en-US" dirty="0"/>
              <a:t>Catholic Church, was not the main purpose of the government. We are of the opinion that Government should not be embarrassed in its activities simply because of the incidental results, more or less religious in character, if the purposes had in view is one which could legitimately be undertaken by appropriate legislation. The main purpose should not be frustrated by its subordination to mere incidental results not </a:t>
            </a:r>
            <a:r>
              <a:rPr lang="en-US" dirty="0" smtClean="0"/>
              <a:t>contemplated”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135</TotalTime>
  <Words>2092</Words>
  <Application>Microsoft Macintosh PowerPoint</Application>
  <PresentationFormat>On-screen Show (4:3)</PresentationFormat>
  <Paragraphs>83</Paragraphs>
  <Slides>32</Slides>
  <Notes>0</Notes>
  <HiddenSlides>0</HiddenSlides>
  <MMClips>0</MMClips>
  <ScaleCrop>false</ScaleCrop>
  <HeadingPairs>
    <vt:vector size="4" baseType="variant">
      <vt:variant>
        <vt:lpstr>Design Template</vt:lpstr>
      </vt:variant>
      <vt:variant>
        <vt:i4>1</vt:i4>
      </vt:variant>
      <vt:variant>
        <vt:lpstr>Slide Titles</vt:lpstr>
      </vt:variant>
      <vt:variant>
        <vt:i4>32</vt:i4>
      </vt:variant>
    </vt:vector>
  </HeadingPairs>
  <TitlesOfParts>
    <vt:vector size="33" baseType="lpstr">
      <vt:lpstr>Flow</vt:lpstr>
      <vt:lpstr>Majoritarian Threats in a Pluralistic Society: Recent Alarming Developments in the Philippines </vt:lpstr>
      <vt:lpstr>Philippine Constitutional Framework</vt:lpstr>
      <vt:lpstr>History of Constitutional Framework:</vt:lpstr>
      <vt:lpstr>American Period</vt:lpstr>
      <vt:lpstr>Slide 5</vt:lpstr>
      <vt:lpstr>Slide 6</vt:lpstr>
      <vt:lpstr>Thesis</vt:lpstr>
      <vt:lpstr>Examples of pro-catholic rulings</vt:lpstr>
      <vt:lpstr>Aglipay v. Ruiz</vt:lpstr>
      <vt:lpstr>Garces v. Estenzo</vt:lpstr>
      <vt:lpstr>Slide 11</vt:lpstr>
      <vt:lpstr>Slide 12</vt:lpstr>
      <vt:lpstr>INK v. CA</vt:lpstr>
      <vt:lpstr>Saving Grace: Clear and Present danger test</vt:lpstr>
      <vt:lpstr>Soriano v. CA</vt:lpstr>
      <vt:lpstr>Alarm Bells:</vt:lpstr>
      <vt:lpstr>People Support RH Bill</vt:lpstr>
      <vt:lpstr>Slide 18</vt:lpstr>
      <vt:lpstr>1968 encyclical Humanae Vitae issued by Pope Paul 6. </vt:lpstr>
      <vt:lpstr>Slide 20</vt:lpstr>
      <vt:lpstr>Legal Issue on RH Bill</vt:lpstr>
      <vt:lpstr>No. 2 Art and Blaspemy: Kulo</vt:lpstr>
      <vt:lpstr>Slide 23</vt:lpstr>
      <vt:lpstr>Slide 24</vt:lpstr>
      <vt:lpstr>Church Position</vt:lpstr>
      <vt:lpstr>Criminal Case filed against artist and CCP by members of a Catholic religious party</vt:lpstr>
      <vt:lpstr>Defense</vt:lpstr>
      <vt:lpstr>Slide 28</vt:lpstr>
      <vt:lpstr>Slide 29</vt:lpstr>
      <vt:lpstr>Even if it were blasphemous</vt:lpstr>
      <vt:lpstr>Burstyn v. Wilson</vt:lpstr>
      <vt:lpstr>INK v. CA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Majoritarian Threats in a Pluralistic Society: Recent Alarming Developments in the Philippines </dc:title>
  <dc:creator>Malcolm UP</dc:creator>
  <cp:lastModifiedBy>Malcolm UP</cp:lastModifiedBy>
  <cp:revision>16</cp:revision>
  <dcterms:created xsi:type="dcterms:W3CDTF">2011-10-03T18:11:46Z</dcterms:created>
  <dcterms:modified xsi:type="dcterms:W3CDTF">2011-10-03T18:12:36Z</dcterms:modified>
</cp:coreProperties>
</file>